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 Serif"/>
      <p:regular r:id="rId22"/>
      <p:bold r:id="rId23"/>
      <p:italic r:id="rId24"/>
      <p:boldItalic r:id="rId25"/>
    </p:embeddedFont>
    <p:embeddedFont>
      <p:font typeface="Roboto Medium"/>
      <p:regular r:id="rId26"/>
      <p:bold r:id="rId27"/>
      <p:italic r:id="rId28"/>
      <p:boldItalic r:id="rId29"/>
    </p:embeddedFont>
    <p:embeddedFont>
      <p:font typeface="Roboto"/>
      <p:regular r:id="rId30"/>
      <p:bold r:id="rId31"/>
      <p:italic r:id="rId32"/>
      <p:boldItalic r:id="rId33"/>
    </p:embeddedFont>
    <p:embeddedFont>
      <p:font typeface="Roboto Serif SemiBold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Serif-regular.fntdata"/><Relationship Id="rId21" Type="http://schemas.openxmlformats.org/officeDocument/2006/relationships/slide" Target="slides/slide16.xml"/><Relationship Id="rId24" Type="http://schemas.openxmlformats.org/officeDocument/2006/relationships/font" Target="fonts/RobotoSerif-italic.fntdata"/><Relationship Id="rId23" Type="http://schemas.openxmlformats.org/officeDocument/2006/relationships/font" Target="fonts/RobotoSerif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edium-regular.fntdata"/><Relationship Id="rId25" Type="http://schemas.openxmlformats.org/officeDocument/2006/relationships/font" Target="fonts/RobotoSerif-boldItalic.fntdata"/><Relationship Id="rId28" Type="http://schemas.openxmlformats.org/officeDocument/2006/relationships/font" Target="fonts/RobotoMedium-italic.fntdata"/><Relationship Id="rId27" Type="http://schemas.openxmlformats.org/officeDocument/2006/relationships/font" Target="fonts/RobotoMed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edium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35" Type="http://schemas.openxmlformats.org/officeDocument/2006/relationships/font" Target="fonts/RobotoSerifSemiBold-bold.fntdata"/><Relationship Id="rId12" Type="http://schemas.openxmlformats.org/officeDocument/2006/relationships/slide" Target="slides/slide7.xml"/><Relationship Id="rId34" Type="http://schemas.openxmlformats.org/officeDocument/2006/relationships/font" Target="fonts/RobotoSerifSemiBold-regular.fntdata"/><Relationship Id="rId15" Type="http://schemas.openxmlformats.org/officeDocument/2006/relationships/slide" Target="slides/slide10.xml"/><Relationship Id="rId37" Type="http://schemas.openxmlformats.org/officeDocument/2006/relationships/font" Target="fonts/RobotoSerifSemiBold-boldItalic.fntdata"/><Relationship Id="rId14" Type="http://schemas.openxmlformats.org/officeDocument/2006/relationships/slide" Target="slides/slide9.xml"/><Relationship Id="rId36" Type="http://schemas.openxmlformats.org/officeDocument/2006/relationships/font" Target="fonts/RobotoSerifSemiBold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g>
</file>

<file path=ppt/media/image43.png>
</file>

<file path=ppt/media/image44.png>
</file>

<file path=ppt/media/image45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865f6f396f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865f6f396f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8913181f1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8913181f1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89efe8f53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89efe8f53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89bad5cdb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89bad5cdb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8a22edb18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8a22edb18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8b66404620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8b6640462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8b6640462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8b6640462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8a22edb1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8a22edb1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89bad5cdb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89bad5cdb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865f6f396f_1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865f6f396f_1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865f6f396f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865f6f396f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86d641e83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86d641e8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865f6f396f_1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865f6f396f_1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86e6b416c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86e6b416c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86e6b416c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86e6b416c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1" Type="http://schemas.openxmlformats.org/officeDocument/2006/relationships/image" Target="../media/image22.png"/><Relationship Id="rId10" Type="http://schemas.openxmlformats.org/officeDocument/2006/relationships/image" Target="../media/image25.png"/><Relationship Id="rId13" Type="http://schemas.openxmlformats.org/officeDocument/2006/relationships/image" Target="../media/image26.png"/><Relationship Id="rId1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Relationship Id="rId4" Type="http://schemas.openxmlformats.org/officeDocument/2006/relationships/image" Target="../media/image2.png"/><Relationship Id="rId9" Type="http://schemas.openxmlformats.org/officeDocument/2006/relationships/image" Target="../media/image23.png"/><Relationship Id="rId15" Type="http://schemas.openxmlformats.org/officeDocument/2006/relationships/image" Target="../media/image29.png"/><Relationship Id="rId14" Type="http://schemas.openxmlformats.org/officeDocument/2006/relationships/image" Target="../media/image28.png"/><Relationship Id="rId5" Type="http://schemas.openxmlformats.org/officeDocument/2006/relationships/image" Target="../media/image6.png"/><Relationship Id="rId6" Type="http://schemas.openxmlformats.org/officeDocument/2006/relationships/image" Target="../media/image18.png"/><Relationship Id="rId7" Type="http://schemas.openxmlformats.org/officeDocument/2006/relationships/image" Target="../media/image17.png"/><Relationship Id="rId8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1" Type="http://schemas.openxmlformats.org/officeDocument/2006/relationships/image" Target="../media/image36.png"/><Relationship Id="rId10" Type="http://schemas.openxmlformats.org/officeDocument/2006/relationships/image" Target="../media/image24.png"/><Relationship Id="rId13" Type="http://schemas.openxmlformats.org/officeDocument/2006/relationships/image" Target="../media/image30.png"/><Relationship Id="rId12" Type="http://schemas.openxmlformats.org/officeDocument/2006/relationships/image" Target="../media/image3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3.png"/><Relationship Id="rId4" Type="http://schemas.openxmlformats.org/officeDocument/2006/relationships/image" Target="../media/image2.png"/><Relationship Id="rId9" Type="http://schemas.openxmlformats.org/officeDocument/2006/relationships/image" Target="../media/image22.png"/><Relationship Id="rId15" Type="http://schemas.openxmlformats.org/officeDocument/2006/relationships/image" Target="../media/image41.png"/><Relationship Id="rId14" Type="http://schemas.openxmlformats.org/officeDocument/2006/relationships/image" Target="../media/image27.png"/><Relationship Id="rId17" Type="http://schemas.openxmlformats.org/officeDocument/2006/relationships/image" Target="../media/image43.png"/><Relationship Id="rId16" Type="http://schemas.openxmlformats.org/officeDocument/2006/relationships/image" Target="../media/image40.png"/><Relationship Id="rId5" Type="http://schemas.openxmlformats.org/officeDocument/2006/relationships/image" Target="../media/image6.png"/><Relationship Id="rId6" Type="http://schemas.openxmlformats.org/officeDocument/2006/relationships/image" Target="../media/image20.png"/><Relationship Id="rId7" Type="http://schemas.openxmlformats.org/officeDocument/2006/relationships/image" Target="../media/image23.png"/><Relationship Id="rId8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7.png"/><Relationship Id="rId4" Type="http://schemas.openxmlformats.org/officeDocument/2006/relationships/image" Target="../media/image6.png"/><Relationship Id="rId9" Type="http://schemas.openxmlformats.org/officeDocument/2006/relationships/image" Target="../media/image44.png"/><Relationship Id="rId5" Type="http://schemas.openxmlformats.org/officeDocument/2006/relationships/image" Target="../media/image2.png"/><Relationship Id="rId6" Type="http://schemas.openxmlformats.org/officeDocument/2006/relationships/image" Target="../media/image34.png"/><Relationship Id="rId7" Type="http://schemas.openxmlformats.org/officeDocument/2006/relationships/image" Target="../media/image38.png"/><Relationship Id="rId8" Type="http://schemas.openxmlformats.org/officeDocument/2006/relationships/image" Target="../media/image3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32.png"/><Relationship Id="rId6" Type="http://schemas.openxmlformats.org/officeDocument/2006/relationships/image" Target="../media/image31.png"/><Relationship Id="rId7" Type="http://schemas.openxmlformats.org/officeDocument/2006/relationships/image" Target="../media/image4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www.youtube.com/watch?v=5ZeoNJB8iZw" TargetMode="External"/><Relationship Id="rId4" Type="http://schemas.openxmlformats.org/officeDocument/2006/relationships/image" Target="../media/image4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hyperlink" Target="http://drive.google.com/file/d/1Qib7Xcu2iSqcmqr6WVtYHzz6qSOh-lO5/view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11" Type="http://schemas.openxmlformats.org/officeDocument/2006/relationships/image" Target="../media/image12.png"/><Relationship Id="rId10" Type="http://schemas.openxmlformats.org/officeDocument/2006/relationships/image" Target="../media/image10.png"/><Relationship Id="rId9" Type="http://schemas.openxmlformats.org/officeDocument/2006/relationships/image" Target="../media/image9.png"/><Relationship Id="rId5" Type="http://schemas.openxmlformats.org/officeDocument/2006/relationships/image" Target="../media/image21.png"/><Relationship Id="rId6" Type="http://schemas.openxmlformats.org/officeDocument/2006/relationships/image" Target="../media/image8.png"/><Relationship Id="rId7" Type="http://schemas.openxmlformats.org/officeDocument/2006/relationships/image" Target="../media/image16.png"/><Relationship Id="rId8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gif"/><Relationship Id="rId4" Type="http://schemas.openxmlformats.org/officeDocument/2006/relationships/image" Target="../media/image14.png"/><Relationship Id="rId5" Type="http://schemas.openxmlformats.org/officeDocument/2006/relationships/image" Target="../media/image2.png"/><Relationship Id="rId6" Type="http://schemas.openxmlformats.org/officeDocument/2006/relationships/image" Target="../media/image6.png"/><Relationship Id="rId7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6.png"/><Relationship Id="rId5" Type="http://schemas.openxmlformats.org/officeDocument/2006/relationships/hyperlink" Target="http://drive.google.com/file/d/12KyN5h0K-kiaNt2CcNMRYJYk7E_IROYu/view" TargetMode="External"/><Relationship Id="rId6" Type="http://schemas.openxmlformats.org/officeDocument/2006/relationships/image" Target="../media/image1.png"/><Relationship Id="rId7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7022375" y="77700"/>
            <a:ext cx="2067900" cy="12669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VIDEO</a:t>
            </a: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170925" y="174800"/>
            <a:ext cx="1879500" cy="7575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LOGO</a:t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294225" y="2764375"/>
            <a:ext cx="1879500" cy="22191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Minion 1</a:t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7022375" y="2764375"/>
            <a:ext cx="1879500" cy="22191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Minion 2</a:t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2591450" y="2764375"/>
            <a:ext cx="3643200" cy="7278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TITRE</a:t>
            </a:r>
            <a:endParaRPr/>
          </a:p>
        </p:txBody>
      </p:sp>
      <p:sp>
        <p:nvSpPr>
          <p:cNvPr id="59" name="Google Shape;59;p13"/>
          <p:cNvSpPr/>
          <p:nvPr/>
        </p:nvSpPr>
        <p:spPr>
          <a:xfrm>
            <a:off x="1921750" y="1039800"/>
            <a:ext cx="4996800" cy="15981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LOGO CALIBAN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2469750" y="3919875"/>
            <a:ext cx="4320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300">
                <a:latin typeface="Roboto Serif"/>
                <a:ea typeface="Roboto Serif"/>
                <a:cs typeface="Roboto Serif"/>
                <a:sym typeface="Roboto Serif"/>
              </a:rPr>
              <a:t>MOCK-UP</a:t>
            </a:r>
            <a:endParaRPr b="1" sz="3300">
              <a:latin typeface="Roboto Serif"/>
              <a:ea typeface="Roboto Serif"/>
              <a:cs typeface="Roboto Serif"/>
              <a:sym typeface="Roboto Serif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7700" y="651559"/>
            <a:ext cx="707999" cy="133594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2"/>
          <p:cNvSpPr txBox="1"/>
          <p:nvPr>
            <p:ph type="title"/>
          </p:nvPr>
        </p:nvSpPr>
        <p:spPr>
          <a:xfrm>
            <a:off x="0" y="0"/>
            <a:ext cx="883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Conception </a:t>
            </a: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Électronique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50" name="Google Shape;15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682359">
            <a:off x="7838464" y="3769314"/>
            <a:ext cx="1573846" cy="2227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621024">
            <a:off x="-344996" y="3907463"/>
            <a:ext cx="1594595" cy="2079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77025" y="1702825"/>
            <a:ext cx="2333975" cy="154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0800000">
            <a:off x="3046790" y="1723865"/>
            <a:ext cx="2157625" cy="143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73825" y="1087125"/>
            <a:ext cx="1056250" cy="63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73825" y="1715575"/>
            <a:ext cx="1056250" cy="636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6" name="Google Shape;156;p22"/>
          <p:cNvCxnSpPr/>
          <p:nvPr/>
        </p:nvCxnSpPr>
        <p:spPr>
          <a:xfrm rot="10800000">
            <a:off x="2161900" y="1478500"/>
            <a:ext cx="717300" cy="37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57" name="Google Shape;157;p22"/>
          <p:cNvCxnSpPr/>
          <p:nvPr/>
        </p:nvCxnSpPr>
        <p:spPr>
          <a:xfrm rot="10800000">
            <a:off x="2147100" y="1976400"/>
            <a:ext cx="707700" cy="7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158" name="Google Shape;158;p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81050" y="2536000"/>
            <a:ext cx="632394" cy="63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62750" y="3172750"/>
            <a:ext cx="632394" cy="63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400650" y="2577925"/>
            <a:ext cx="632394" cy="63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53050" y="3256725"/>
            <a:ext cx="632394" cy="636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" name="Google Shape;162;p22"/>
          <p:cNvCxnSpPr/>
          <p:nvPr/>
        </p:nvCxnSpPr>
        <p:spPr>
          <a:xfrm flipH="1">
            <a:off x="2205775" y="2698625"/>
            <a:ext cx="678300" cy="9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63" name="Google Shape;163;p22"/>
          <p:cNvCxnSpPr/>
          <p:nvPr/>
        </p:nvCxnSpPr>
        <p:spPr>
          <a:xfrm flipH="1">
            <a:off x="2195600" y="2879200"/>
            <a:ext cx="708000" cy="18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64" name="Google Shape;164;p22"/>
          <p:cNvCxnSpPr/>
          <p:nvPr/>
        </p:nvCxnSpPr>
        <p:spPr>
          <a:xfrm flipH="1">
            <a:off x="2327775" y="3093900"/>
            <a:ext cx="605100" cy="33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165" name="Google Shape;165;p2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171000" y="2791320"/>
            <a:ext cx="1056251" cy="89440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6" name="Google Shape;166;p22"/>
          <p:cNvCxnSpPr>
            <a:endCxn id="165" idx="1"/>
          </p:cNvCxnSpPr>
          <p:nvPr/>
        </p:nvCxnSpPr>
        <p:spPr>
          <a:xfrm>
            <a:off x="5436300" y="2967022"/>
            <a:ext cx="734700" cy="27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167" name="Google Shape;167;p2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815125" y="2288673"/>
            <a:ext cx="1056250" cy="1056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8" name="Google Shape;168;p22"/>
          <p:cNvCxnSpPr/>
          <p:nvPr/>
        </p:nvCxnSpPr>
        <p:spPr>
          <a:xfrm flipH="1" rot="10800000">
            <a:off x="7188201" y="3152622"/>
            <a:ext cx="570900" cy="15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169" name="Google Shape;169;p22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 flipH="1">
            <a:off x="5815251" y="651550"/>
            <a:ext cx="760125" cy="1507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2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 rot="-384574">
            <a:off x="6997329" y="1397735"/>
            <a:ext cx="1014865" cy="112375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1" name="Google Shape;171;p22"/>
          <p:cNvCxnSpPr/>
          <p:nvPr/>
        </p:nvCxnSpPr>
        <p:spPr>
          <a:xfrm flipH="1" rot="10800000">
            <a:off x="5446050" y="2103325"/>
            <a:ext cx="370800" cy="20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72" name="Google Shape;172;p22"/>
          <p:cNvCxnSpPr/>
          <p:nvPr/>
        </p:nvCxnSpPr>
        <p:spPr>
          <a:xfrm flipH="1" rot="10800000">
            <a:off x="5538775" y="2054575"/>
            <a:ext cx="1376100" cy="31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173" name="Google Shape;173;p22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2977013" y="3860075"/>
            <a:ext cx="1162450" cy="87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2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3765500" y="3379175"/>
            <a:ext cx="632400" cy="434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2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4480175" y="3379175"/>
            <a:ext cx="632400" cy="4340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6" name="Google Shape;176;p22"/>
          <p:cNvCxnSpPr/>
          <p:nvPr/>
        </p:nvCxnSpPr>
        <p:spPr>
          <a:xfrm flipH="1" rot="10800000">
            <a:off x="4139350" y="3809500"/>
            <a:ext cx="9300" cy="40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77" name="Google Shape;177;p22"/>
          <p:cNvCxnSpPr/>
          <p:nvPr/>
        </p:nvCxnSpPr>
        <p:spPr>
          <a:xfrm flipH="1" rot="10800000">
            <a:off x="4226075" y="3869900"/>
            <a:ext cx="429300" cy="37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78" name="Google Shape;178;p22"/>
          <p:cNvCxnSpPr/>
          <p:nvPr/>
        </p:nvCxnSpPr>
        <p:spPr>
          <a:xfrm rot="10800000">
            <a:off x="4121400" y="3202350"/>
            <a:ext cx="8400" cy="23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79" name="Google Shape;179;p22"/>
          <p:cNvCxnSpPr/>
          <p:nvPr/>
        </p:nvCxnSpPr>
        <p:spPr>
          <a:xfrm rot="10800000">
            <a:off x="4792163" y="3202350"/>
            <a:ext cx="8400" cy="23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  <p:transition spd="med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7278" y="2841100"/>
            <a:ext cx="1247647" cy="103417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3"/>
          <p:cNvSpPr/>
          <p:nvPr/>
        </p:nvSpPr>
        <p:spPr>
          <a:xfrm>
            <a:off x="1709675" y="1032600"/>
            <a:ext cx="4497900" cy="3451800"/>
          </a:xfrm>
          <a:prstGeom prst="roundRect">
            <a:avLst>
              <a:gd fmla="val 887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3"/>
          <p:cNvSpPr txBox="1"/>
          <p:nvPr>
            <p:ph type="title"/>
          </p:nvPr>
        </p:nvSpPr>
        <p:spPr>
          <a:xfrm>
            <a:off x="7525" y="0"/>
            <a:ext cx="883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Dev &amp; Sys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87" name="Google Shape;18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682359">
            <a:off x="7838464" y="3769314"/>
            <a:ext cx="1573846" cy="2227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621024">
            <a:off x="-344996" y="3907463"/>
            <a:ext cx="1594595" cy="2079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69338" y="1211650"/>
            <a:ext cx="521325" cy="3561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4850" y="1697137"/>
            <a:ext cx="332456" cy="352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1871" y="1920786"/>
            <a:ext cx="332456" cy="352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84651" y="1591030"/>
            <a:ext cx="332456" cy="352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64769" y="1967340"/>
            <a:ext cx="332456" cy="352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5400000">
            <a:off x="871224" y="2346426"/>
            <a:ext cx="542425" cy="1023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flipH="1">
            <a:off x="693213" y="3210774"/>
            <a:ext cx="797426" cy="797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5325" y="1340991"/>
            <a:ext cx="521325" cy="3561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flipH="1">
            <a:off x="6261401" y="1211656"/>
            <a:ext cx="521324" cy="1034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347848" y="1074475"/>
            <a:ext cx="1209800" cy="39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477625" y="1412588"/>
            <a:ext cx="1157408" cy="79742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3"/>
          <p:cNvSpPr/>
          <p:nvPr/>
        </p:nvSpPr>
        <p:spPr>
          <a:xfrm>
            <a:off x="2168925" y="1409400"/>
            <a:ext cx="1644600" cy="8643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Gestion Moteur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1" name="Google Shape;201;p23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2232544" y="1464527"/>
            <a:ext cx="254698" cy="279117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3"/>
          <p:cNvSpPr/>
          <p:nvPr/>
        </p:nvSpPr>
        <p:spPr>
          <a:xfrm rot="-5400000">
            <a:off x="5561825" y="1926575"/>
            <a:ext cx="1036800" cy="254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Roboto"/>
                <a:ea typeface="Roboto"/>
                <a:cs typeface="Roboto"/>
                <a:sym typeface="Roboto"/>
              </a:rPr>
              <a:t>Network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" name="Google Shape;203;p23"/>
          <p:cNvSpPr/>
          <p:nvPr/>
        </p:nvSpPr>
        <p:spPr>
          <a:xfrm>
            <a:off x="4220175" y="2926013"/>
            <a:ext cx="1644600" cy="8643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Serveur Web</a:t>
            </a:r>
            <a:br>
              <a:rPr lang="fr">
                <a:latin typeface="Roboto"/>
                <a:ea typeface="Roboto"/>
                <a:cs typeface="Roboto"/>
                <a:sym typeface="Roboto"/>
              </a:rPr>
            </a:br>
            <a:r>
              <a:rPr i="1" lang="fr" sz="1200">
                <a:latin typeface="Roboto"/>
                <a:ea typeface="Roboto"/>
                <a:cs typeface="Roboto"/>
                <a:sym typeface="Roboto"/>
              </a:rPr>
              <a:t>websocket</a:t>
            </a:r>
            <a:endParaRPr i="1"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4" name="Google Shape;204;p23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4233466" y="2939800"/>
            <a:ext cx="332450" cy="33245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3"/>
          <p:cNvSpPr/>
          <p:nvPr/>
        </p:nvSpPr>
        <p:spPr>
          <a:xfrm>
            <a:off x="2168925" y="2478850"/>
            <a:ext cx="1644600" cy="8643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Gestion </a:t>
            </a:r>
            <a:br>
              <a:rPr lang="fr">
                <a:latin typeface="Roboto"/>
                <a:ea typeface="Roboto"/>
                <a:cs typeface="Roboto"/>
                <a:sym typeface="Roboto"/>
              </a:rPr>
            </a:br>
            <a:r>
              <a:rPr lang="fr">
                <a:latin typeface="Roboto"/>
                <a:ea typeface="Roboto"/>
                <a:cs typeface="Roboto"/>
                <a:sym typeface="Roboto"/>
              </a:rPr>
              <a:t>Cam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6" name="Google Shape;206;p23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2250473" y="2829948"/>
            <a:ext cx="254700" cy="313799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3"/>
          <p:cNvSpPr/>
          <p:nvPr/>
        </p:nvSpPr>
        <p:spPr>
          <a:xfrm flipH="1">
            <a:off x="1438900" y="1627375"/>
            <a:ext cx="521400" cy="428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3"/>
          <p:cNvSpPr/>
          <p:nvPr/>
        </p:nvSpPr>
        <p:spPr>
          <a:xfrm flipH="1">
            <a:off x="1438900" y="2699850"/>
            <a:ext cx="521400" cy="428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9" name="Google Shape;209;p23"/>
          <p:cNvCxnSpPr/>
          <p:nvPr/>
        </p:nvCxnSpPr>
        <p:spPr>
          <a:xfrm flipH="1">
            <a:off x="1587875" y="3628950"/>
            <a:ext cx="2545200" cy="126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10" name="Google Shape;210;p23"/>
          <p:cNvCxnSpPr/>
          <p:nvPr/>
        </p:nvCxnSpPr>
        <p:spPr>
          <a:xfrm rot="10800000">
            <a:off x="3718375" y="2167100"/>
            <a:ext cx="628800" cy="724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11" name="Google Shape;211;p23"/>
          <p:cNvCxnSpPr/>
          <p:nvPr/>
        </p:nvCxnSpPr>
        <p:spPr>
          <a:xfrm>
            <a:off x="3668975" y="3199675"/>
            <a:ext cx="437400" cy="70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12" name="Google Shape;212;p23"/>
          <p:cNvCxnSpPr/>
          <p:nvPr/>
        </p:nvCxnSpPr>
        <p:spPr>
          <a:xfrm flipH="1" rot="10800000">
            <a:off x="3382150" y="2213725"/>
            <a:ext cx="39900" cy="43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13" name="Google Shape;213;p23"/>
          <p:cNvCxnSpPr/>
          <p:nvPr/>
        </p:nvCxnSpPr>
        <p:spPr>
          <a:xfrm rot="10800000">
            <a:off x="3758075" y="1758800"/>
            <a:ext cx="1981800" cy="114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14" name="Google Shape;214;p23"/>
          <p:cNvSpPr/>
          <p:nvPr/>
        </p:nvSpPr>
        <p:spPr>
          <a:xfrm>
            <a:off x="5928650" y="3143975"/>
            <a:ext cx="1397700" cy="4284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5" name="Google Shape;215;p23"/>
          <p:cNvCxnSpPr/>
          <p:nvPr/>
        </p:nvCxnSpPr>
        <p:spPr>
          <a:xfrm>
            <a:off x="6839650" y="1894550"/>
            <a:ext cx="601200" cy="107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16" name="Google Shape;216;p23"/>
          <p:cNvCxnSpPr/>
          <p:nvPr/>
        </p:nvCxnSpPr>
        <p:spPr>
          <a:xfrm flipH="1" rot="10800000">
            <a:off x="7833650" y="2278025"/>
            <a:ext cx="79800" cy="574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217" name="Google Shape;217;p23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2157016" y="2044149"/>
            <a:ext cx="601201" cy="3006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3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2250473" y="2518683"/>
            <a:ext cx="254698" cy="2791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3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5699150" y="3875275"/>
            <a:ext cx="1360222" cy="1317374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3"/>
          <p:cNvSpPr/>
          <p:nvPr/>
        </p:nvSpPr>
        <p:spPr>
          <a:xfrm>
            <a:off x="6516400" y="3699025"/>
            <a:ext cx="1247700" cy="609900"/>
          </a:xfrm>
          <a:prstGeom prst="cloudCallout">
            <a:avLst>
              <a:gd fmla="val -20833" name="adj1"/>
              <a:gd fmla="val 62500" name="adj2"/>
            </a:avLst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Comic Sans MS"/>
                <a:ea typeface="Comic Sans MS"/>
                <a:cs typeface="Comic Sans MS"/>
                <a:sym typeface="Comic Sans MS"/>
              </a:rPr>
              <a:t>Socquette</a:t>
            </a:r>
            <a:br>
              <a:rPr lang="fr" sz="1000"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fr" sz="1000">
                <a:latin typeface="Comic Sans MS"/>
                <a:ea typeface="Comic Sans MS"/>
                <a:cs typeface="Comic Sans MS"/>
                <a:sym typeface="Comic Sans MS"/>
              </a:rPr>
              <a:t>???</a:t>
            </a:r>
            <a:endParaRPr sz="10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  <p:transition spd="med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4"/>
          <p:cNvSpPr txBox="1"/>
          <p:nvPr>
            <p:ph idx="1" type="subTitle"/>
          </p:nvPr>
        </p:nvSpPr>
        <p:spPr>
          <a:xfrm>
            <a:off x="2411550" y="2175450"/>
            <a:ext cx="4320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300">
                <a:latin typeface="Roboto Serif"/>
                <a:ea typeface="Roboto Serif"/>
                <a:cs typeface="Roboto Serif"/>
                <a:sym typeface="Roboto Serif"/>
              </a:rPr>
              <a:t>!!! Démo !!!</a:t>
            </a:r>
            <a:endParaRPr b="1" sz="3300">
              <a:latin typeface="Roboto Serif"/>
              <a:ea typeface="Roboto Serif"/>
              <a:cs typeface="Roboto Serif"/>
              <a:sym typeface="Roboto Serif"/>
            </a:endParaRPr>
          </a:p>
        </p:txBody>
      </p:sp>
      <p:pic>
        <p:nvPicPr>
          <p:cNvPr id="226" name="Google Shape;22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0150" y="2189400"/>
            <a:ext cx="2243850" cy="292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332850"/>
            <a:ext cx="1597950" cy="263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3750" y="3783050"/>
            <a:ext cx="1420752" cy="1500648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5"/>
          <p:cNvSpPr txBox="1"/>
          <p:nvPr>
            <p:ph idx="1" type="body"/>
          </p:nvPr>
        </p:nvSpPr>
        <p:spPr>
          <a:xfrm>
            <a:off x="1765650" y="957625"/>
            <a:ext cx="5849100" cy="31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erif SemiBold"/>
              <a:buChar char="●"/>
            </a:pPr>
            <a:r>
              <a:rPr lang="fr">
                <a:latin typeface="Roboto Serif SemiBold"/>
                <a:ea typeface="Roboto Serif SemiBold"/>
                <a:cs typeface="Roboto Serif SemiBold"/>
                <a:sym typeface="Roboto Serif SemiBold"/>
              </a:rPr>
              <a:t>Un projet simple … mais …</a:t>
            </a:r>
            <a:endParaRPr>
              <a:latin typeface="Roboto Serif SemiBold"/>
              <a:ea typeface="Roboto Serif SemiBold"/>
              <a:cs typeface="Roboto Serif SemiBold"/>
              <a:sym typeface="Roboto Serif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erif SemiBold"/>
              <a:buChar char="●"/>
            </a:pPr>
            <a:r>
              <a:rPr lang="fr">
                <a:latin typeface="Roboto Serif SemiBold"/>
                <a:ea typeface="Roboto Serif SemiBold"/>
                <a:cs typeface="Roboto Serif SemiBold"/>
                <a:sym typeface="Roboto Serif SemiBold"/>
              </a:rPr>
              <a:t>De nombreuses évolutions possibles</a:t>
            </a:r>
            <a:endParaRPr>
              <a:latin typeface="Roboto Serif SemiBold"/>
              <a:ea typeface="Roboto Serif SemiBold"/>
              <a:cs typeface="Roboto Serif SemiBold"/>
              <a:sym typeface="Roboto Serif SemiBold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 SemiBold"/>
              <a:buChar char="○"/>
            </a:pPr>
            <a:r>
              <a:rPr lang="fr">
                <a:latin typeface="Roboto Serif SemiBold"/>
                <a:ea typeface="Roboto Serif SemiBold"/>
                <a:cs typeface="Roboto Serif SemiBold"/>
                <a:sym typeface="Roboto Serif SemiBold"/>
              </a:rPr>
              <a:t>mécanique : bras, pistogel, … </a:t>
            </a:r>
            <a:endParaRPr>
              <a:latin typeface="Roboto Serif SemiBold"/>
              <a:ea typeface="Roboto Serif SemiBold"/>
              <a:cs typeface="Roboto Serif SemiBold"/>
              <a:sym typeface="Roboto Serif SemiBold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 SemiBold"/>
              <a:buChar char="○"/>
            </a:pPr>
            <a:r>
              <a:rPr lang="fr">
                <a:latin typeface="Roboto Serif SemiBold"/>
                <a:ea typeface="Roboto Serif SemiBold"/>
                <a:cs typeface="Roboto Serif SemiBold"/>
                <a:sym typeface="Roboto Serif SemiBold"/>
              </a:rPr>
              <a:t>computer Vision, Dev, …</a:t>
            </a:r>
            <a:endParaRPr>
              <a:latin typeface="Roboto Serif SemiBold"/>
              <a:ea typeface="Roboto Serif SemiBold"/>
              <a:cs typeface="Roboto Serif SemiBold"/>
              <a:sym typeface="Roboto Serif SemiBold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 SemiBold"/>
              <a:buChar char="○"/>
            </a:pPr>
            <a:r>
              <a:rPr lang="fr">
                <a:latin typeface="Roboto Serif SemiBold"/>
                <a:ea typeface="Roboto Serif SemiBold"/>
                <a:cs typeface="Roboto Serif SemiBold"/>
                <a:sym typeface="Roboto Serif SemiBold"/>
              </a:rPr>
              <a:t>capteurs : Lidar, Ultrason, …</a:t>
            </a:r>
            <a:endParaRPr>
              <a:latin typeface="Roboto Serif SemiBold"/>
              <a:ea typeface="Roboto Serif SemiBold"/>
              <a:cs typeface="Roboto Serif SemiBold"/>
              <a:sym typeface="Roboto Serif SemiBold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 SemiBold"/>
              <a:buChar char="○"/>
            </a:pPr>
            <a:r>
              <a:rPr lang="fr">
                <a:latin typeface="Roboto Serif SemiBold"/>
                <a:ea typeface="Roboto Serif SemiBold"/>
                <a:cs typeface="Roboto Serif SemiBold"/>
                <a:sym typeface="Roboto Serif SemiBold"/>
              </a:rPr>
              <a:t>autonomie</a:t>
            </a:r>
            <a:endParaRPr>
              <a:latin typeface="Roboto Serif SemiBold"/>
              <a:ea typeface="Roboto Serif SemiBold"/>
              <a:cs typeface="Roboto Serif SemiBold"/>
              <a:sym typeface="Roboto Serif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erif SemiBold"/>
              <a:buChar char="●"/>
            </a:pPr>
            <a:r>
              <a:rPr lang="fr">
                <a:latin typeface="Roboto Serif SemiBold"/>
                <a:ea typeface="Roboto Serif SemiBold"/>
                <a:cs typeface="Roboto Serif SemiBold"/>
                <a:sym typeface="Roboto Serif SemiBold"/>
              </a:rPr>
              <a:t>Morphing …. Variants … </a:t>
            </a:r>
            <a:endParaRPr>
              <a:latin typeface="Roboto Serif SemiBold"/>
              <a:ea typeface="Roboto Serif SemiBold"/>
              <a:cs typeface="Roboto Serif SemiBold"/>
              <a:sym typeface="Roboto Serif SemiBold"/>
            </a:endParaRPr>
          </a:p>
        </p:txBody>
      </p:sp>
      <p:pic>
        <p:nvPicPr>
          <p:cNvPr id="234" name="Google Shape;23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621024">
            <a:off x="-344996" y="3907463"/>
            <a:ext cx="1594595" cy="2079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682359">
            <a:off x="7838464" y="3769314"/>
            <a:ext cx="1573846" cy="2227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5000" y="3913175"/>
            <a:ext cx="882175" cy="114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99301" y="3862225"/>
            <a:ext cx="627152" cy="114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78900" y="3530125"/>
            <a:ext cx="942191" cy="161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321750" y="2166325"/>
            <a:ext cx="3117375" cy="311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5"/>
          <p:cNvSpPr txBox="1"/>
          <p:nvPr>
            <p:ph type="title"/>
          </p:nvPr>
        </p:nvSpPr>
        <p:spPr>
          <a:xfrm>
            <a:off x="7525" y="0"/>
            <a:ext cx="883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En conclusion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  <p:transition spd="med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6"/>
          <p:cNvSpPr txBox="1"/>
          <p:nvPr>
            <p:ph idx="1" type="subTitle"/>
          </p:nvPr>
        </p:nvSpPr>
        <p:spPr>
          <a:xfrm>
            <a:off x="2411550" y="2175450"/>
            <a:ext cx="4320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300">
                <a:latin typeface="Roboto Serif"/>
                <a:ea typeface="Roboto Serif"/>
                <a:cs typeface="Roboto Serif"/>
                <a:sym typeface="Roboto Serif"/>
              </a:rPr>
              <a:t>Merci</a:t>
            </a:r>
            <a:endParaRPr b="1" sz="3300">
              <a:latin typeface="Roboto Serif"/>
              <a:ea typeface="Roboto Serif"/>
              <a:cs typeface="Roboto Serif"/>
              <a:sym typeface="Roboto Serif"/>
            </a:endParaRPr>
          </a:p>
        </p:txBody>
      </p:sp>
      <p:pic>
        <p:nvPicPr>
          <p:cNvPr id="246" name="Google Shape;24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0150" y="2189400"/>
            <a:ext cx="2243850" cy="292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332850"/>
            <a:ext cx="1597950" cy="263987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6"/>
          <p:cNvSpPr txBox="1"/>
          <p:nvPr/>
        </p:nvSpPr>
        <p:spPr>
          <a:xfrm>
            <a:off x="2886600" y="3245025"/>
            <a:ext cx="3370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latin typeface="Roboto Medium"/>
                <a:ea typeface="Roboto Medium"/>
                <a:cs typeface="Roboto Medium"/>
                <a:sym typeface="Roboto Medium"/>
              </a:rPr>
              <a:t>https://www.youtube.com/@fred-robotic</a:t>
            </a:r>
            <a:endParaRPr sz="13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49" name="Google Shape;249;p26"/>
          <p:cNvSpPr txBox="1"/>
          <p:nvPr/>
        </p:nvSpPr>
        <p:spPr>
          <a:xfrm>
            <a:off x="2886600" y="3645225"/>
            <a:ext cx="4320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latin typeface="Roboto Medium"/>
                <a:ea typeface="Roboto Medium"/>
                <a:cs typeface="Roboto Medium"/>
                <a:sym typeface="Roboto Medium"/>
              </a:rPr>
              <a:t>https://www.facebook.com/fredrobotic</a:t>
            </a:r>
            <a:endParaRPr sz="13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50" name="Google Shape;250;p26"/>
          <p:cNvSpPr txBox="1"/>
          <p:nvPr/>
        </p:nvSpPr>
        <p:spPr>
          <a:xfrm>
            <a:off x="2904900" y="4045425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latin typeface="Roboto Medium"/>
                <a:ea typeface="Roboto Medium"/>
                <a:cs typeface="Roboto Medium"/>
                <a:sym typeface="Roboto Medium"/>
              </a:rPr>
              <a:t>https://github.com/fredj21</a:t>
            </a:r>
            <a:endParaRPr sz="13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51" name="Google Shape;25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92500" y="3342563"/>
            <a:ext cx="294100" cy="20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92500" y="3698275"/>
            <a:ext cx="294100" cy="29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92500" y="4098475"/>
            <a:ext cx="294100" cy="2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7"/>
          <p:cNvSpPr txBox="1"/>
          <p:nvPr>
            <p:ph idx="4294967295" type="subTitle"/>
          </p:nvPr>
        </p:nvSpPr>
        <p:spPr>
          <a:xfrm>
            <a:off x="2411550" y="2175450"/>
            <a:ext cx="4320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fr" sz="3300">
                <a:latin typeface="Roboto Serif"/>
                <a:ea typeface="Roboto Serif"/>
                <a:cs typeface="Roboto Serif"/>
                <a:sym typeface="Roboto Serif"/>
              </a:rPr>
              <a:t>Bonus</a:t>
            </a:r>
            <a:endParaRPr b="1" sz="3300">
              <a:latin typeface="Roboto Serif"/>
              <a:ea typeface="Roboto Serif"/>
              <a:cs typeface="Roboto Serif"/>
              <a:sym typeface="Roboto Serif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ipper tests &amp; Boite à Meuh sur https://www.vigibot.com/" id="263" name="Google Shape;263;p28" title="Gripper tests &amp; Boite à Meuh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idx="1" type="subTitle"/>
          </p:nvPr>
        </p:nvSpPr>
        <p:spPr>
          <a:xfrm>
            <a:off x="2411550" y="2828625"/>
            <a:ext cx="4320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300">
                <a:latin typeface="Roboto Serif"/>
                <a:ea typeface="Roboto Serif"/>
                <a:cs typeface="Roboto Serif"/>
                <a:sym typeface="Roboto Serif"/>
              </a:rPr>
              <a:t>Robot Minion</a:t>
            </a:r>
            <a:endParaRPr b="1" sz="3300">
              <a:latin typeface="Roboto Serif"/>
              <a:ea typeface="Roboto Serif"/>
              <a:cs typeface="Roboto Serif"/>
              <a:sym typeface="Roboto Serif"/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0150" y="2189400"/>
            <a:ext cx="2243850" cy="292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332850"/>
            <a:ext cx="1597950" cy="263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66775" y="794425"/>
            <a:ext cx="5163288" cy="188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Sommaire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1731475" y="1396825"/>
            <a:ext cx="5849100" cy="31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erif SemiBold"/>
              <a:buChar char="●"/>
            </a:pPr>
            <a:r>
              <a:rPr lang="fr">
                <a:latin typeface="Roboto Serif SemiBold"/>
                <a:ea typeface="Roboto Serif SemiBold"/>
                <a:cs typeface="Roboto Serif SemiBold"/>
                <a:sym typeface="Roboto Serif SemiBold"/>
              </a:rPr>
              <a:t>le concept général</a:t>
            </a:r>
            <a:endParaRPr>
              <a:latin typeface="Roboto Serif SemiBold"/>
              <a:ea typeface="Roboto Serif SemiBold"/>
              <a:cs typeface="Roboto Serif SemiBold"/>
              <a:sym typeface="Roboto Serif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erif SemiBold"/>
              <a:buChar char="●"/>
            </a:pPr>
            <a:r>
              <a:rPr lang="fr">
                <a:latin typeface="Roboto Serif SemiBold"/>
                <a:ea typeface="Roboto Serif SemiBold"/>
                <a:cs typeface="Roboto Serif SemiBold"/>
                <a:sym typeface="Roboto Serif SemiBold"/>
              </a:rPr>
              <a:t>l</a:t>
            </a:r>
            <a:r>
              <a:rPr lang="fr">
                <a:latin typeface="Roboto Serif SemiBold"/>
                <a:ea typeface="Roboto Serif SemiBold"/>
                <a:cs typeface="Roboto Serif SemiBold"/>
                <a:sym typeface="Roboto Serif SemiBold"/>
              </a:rPr>
              <a:t>a conception m</a:t>
            </a:r>
            <a:r>
              <a:rPr lang="fr">
                <a:latin typeface="Roboto Serif SemiBold"/>
                <a:ea typeface="Roboto Serif SemiBold"/>
                <a:cs typeface="Roboto Serif SemiBold"/>
                <a:sym typeface="Roboto Serif SemiBold"/>
              </a:rPr>
              <a:t>écanique</a:t>
            </a:r>
            <a:endParaRPr>
              <a:latin typeface="Roboto Serif SemiBold"/>
              <a:ea typeface="Roboto Serif SemiBold"/>
              <a:cs typeface="Roboto Serif SemiBold"/>
              <a:sym typeface="Roboto Serif SemiBold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 SemiBold"/>
              <a:buChar char="○"/>
            </a:pPr>
            <a:r>
              <a:rPr lang="fr">
                <a:latin typeface="Roboto Serif SemiBold"/>
                <a:ea typeface="Roboto Serif SemiBold"/>
                <a:cs typeface="Roboto Serif SemiBold"/>
                <a:sym typeface="Roboto Serif SemiBold"/>
              </a:rPr>
              <a:t>le découpage laser</a:t>
            </a:r>
            <a:endParaRPr>
              <a:latin typeface="Roboto Serif SemiBold"/>
              <a:ea typeface="Roboto Serif SemiBold"/>
              <a:cs typeface="Roboto Serif SemiBold"/>
              <a:sym typeface="Roboto Serif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erif SemiBold"/>
              <a:buChar char="●"/>
            </a:pPr>
            <a:r>
              <a:rPr lang="fr">
                <a:latin typeface="Roboto Serif SemiBold"/>
                <a:ea typeface="Roboto Serif SemiBold"/>
                <a:cs typeface="Roboto Serif SemiBold"/>
                <a:sym typeface="Roboto Serif SemiBold"/>
              </a:rPr>
              <a:t>la conception électronique</a:t>
            </a:r>
            <a:endParaRPr>
              <a:latin typeface="Roboto Serif SemiBold"/>
              <a:ea typeface="Roboto Serif SemiBold"/>
              <a:cs typeface="Roboto Serif SemiBold"/>
              <a:sym typeface="Roboto Serif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erif SemiBold"/>
              <a:buChar char="●"/>
            </a:pPr>
            <a:r>
              <a:rPr lang="fr">
                <a:latin typeface="Roboto Serif SemiBold"/>
                <a:ea typeface="Roboto Serif SemiBold"/>
                <a:cs typeface="Roboto Serif SemiBold"/>
                <a:sym typeface="Roboto Serif SemiBold"/>
              </a:rPr>
              <a:t>le </a:t>
            </a:r>
            <a:r>
              <a:rPr lang="fr">
                <a:latin typeface="Roboto Serif SemiBold"/>
                <a:ea typeface="Roboto Serif SemiBold"/>
                <a:cs typeface="Roboto Serif SemiBold"/>
                <a:sym typeface="Roboto Serif SemiBold"/>
              </a:rPr>
              <a:t>développement logiciel</a:t>
            </a:r>
            <a:endParaRPr>
              <a:latin typeface="Roboto Serif SemiBold"/>
              <a:ea typeface="Roboto Serif SemiBold"/>
              <a:cs typeface="Roboto Serif SemiBold"/>
              <a:sym typeface="Roboto Serif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erif SemiBold"/>
              <a:buChar char="●"/>
            </a:pPr>
            <a:r>
              <a:rPr lang="fr">
                <a:latin typeface="Roboto Serif SemiBold"/>
                <a:ea typeface="Roboto Serif SemiBold"/>
                <a:cs typeface="Roboto Serif SemiBold"/>
                <a:sym typeface="Roboto Serif SemiBold"/>
              </a:rPr>
              <a:t>petite démo</a:t>
            </a:r>
            <a:r>
              <a:rPr lang="fr">
                <a:solidFill>
                  <a:srgbClr val="333333"/>
                </a:solidFill>
                <a:highlight>
                  <a:srgbClr val="FFFFFF"/>
                </a:highlight>
                <a:latin typeface="Roboto Serif SemiBold"/>
                <a:ea typeface="Roboto Serif SemiBold"/>
                <a:cs typeface="Roboto Serif SemiBold"/>
                <a:sym typeface="Roboto Serif SemiBold"/>
              </a:rPr>
              <a:t>🥳😋</a:t>
            </a:r>
            <a:endParaRPr sz="100">
              <a:latin typeface="Roboto Serif SemiBold"/>
              <a:ea typeface="Roboto Serif SemiBold"/>
              <a:cs typeface="Roboto Serif SemiBold"/>
              <a:sym typeface="Roboto Serif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erif SemiBold"/>
              <a:buChar char="●"/>
            </a:pPr>
            <a:r>
              <a:rPr lang="fr">
                <a:latin typeface="Roboto Serif SemiBold"/>
                <a:ea typeface="Roboto Serif SemiBold"/>
                <a:cs typeface="Roboto Serif SemiBold"/>
                <a:sym typeface="Roboto Serif SemiBold"/>
              </a:rPr>
              <a:t>.. / ..</a:t>
            </a:r>
            <a:endParaRPr>
              <a:latin typeface="Roboto Serif SemiBold"/>
              <a:ea typeface="Roboto Serif SemiBold"/>
              <a:cs typeface="Roboto Serif SemiBold"/>
              <a:sym typeface="Roboto Serif SemiBold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621024">
            <a:off x="-344996" y="3907463"/>
            <a:ext cx="1594595" cy="2079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682359">
            <a:off x="7838464" y="3769314"/>
            <a:ext cx="1573846" cy="22275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52475"/>
            <a:ext cx="8520600" cy="25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>
                <a:latin typeface="Roboto Medium"/>
                <a:ea typeface="Roboto Medium"/>
                <a:cs typeface="Roboto Medium"/>
                <a:sym typeface="Roboto Medium"/>
              </a:rPr>
              <a:t>Un robot :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Roboto Medium"/>
              <a:buChar char="●"/>
            </a:pPr>
            <a:r>
              <a:rPr lang="fr">
                <a:latin typeface="Roboto Medium"/>
                <a:ea typeface="Roboto Medium"/>
                <a:cs typeface="Roboto Medium"/>
                <a:sym typeface="Roboto Medium"/>
              </a:rPr>
              <a:t>Simple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Char char="●"/>
            </a:pPr>
            <a:r>
              <a:rPr lang="fr">
                <a:latin typeface="Roboto Medium"/>
                <a:ea typeface="Roboto Medium"/>
                <a:cs typeface="Roboto Medium"/>
                <a:sym typeface="Roboto Medium"/>
              </a:rPr>
              <a:t>Attractif </a:t>
            </a:r>
            <a:br>
              <a:rPr lang="fr">
                <a:latin typeface="Roboto Medium"/>
                <a:ea typeface="Roboto Medium"/>
                <a:cs typeface="Roboto Medium"/>
                <a:sym typeface="Roboto Medium"/>
              </a:rPr>
            </a:br>
            <a:r>
              <a:rPr lang="fr" sz="1400">
                <a:latin typeface="Roboto Medium"/>
                <a:ea typeface="Roboto Medium"/>
                <a:cs typeface="Roboto Medium"/>
                <a:sym typeface="Roboto Medium"/>
              </a:rPr>
              <a:t>pour les plus petits</a:t>
            </a:r>
            <a:br>
              <a:rPr lang="fr" sz="1400">
                <a:latin typeface="Roboto Medium"/>
                <a:ea typeface="Roboto Medium"/>
                <a:cs typeface="Roboto Medium"/>
                <a:sym typeface="Roboto Medium"/>
              </a:rPr>
            </a:br>
            <a:r>
              <a:rPr lang="fr" sz="1400">
                <a:latin typeface="Roboto Medium"/>
                <a:ea typeface="Roboto Medium"/>
                <a:cs typeface="Roboto Medium"/>
                <a:sym typeface="Roboto Medium"/>
              </a:rPr>
              <a:t>comme  pour les plus grands</a:t>
            </a:r>
            <a:endParaRPr sz="1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Char char="●"/>
            </a:pPr>
            <a:r>
              <a:rPr lang="fr">
                <a:latin typeface="Roboto Medium"/>
                <a:ea typeface="Roboto Medium"/>
                <a:cs typeface="Roboto Medium"/>
                <a:sym typeface="Roboto Medium"/>
              </a:rPr>
              <a:t>Evolutif …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Char char="●"/>
            </a:pPr>
            <a:r>
              <a:rPr lang="fr">
                <a:latin typeface="Roboto Medium"/>
                <a:ea typeface="Roboto Medium"/>
                <a:cs typeface="Roboto Medium"/>
                <a:sym typeface="Roboto Medium"/>
              </a:rPr>
              <a:t>Modulable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621024">
            <a:off x="-344996" y="3907463"/>
            <a:ext cx="1594595" cy="207990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>
            <p:ph type="title"/>
          </p:nvPr>
        </p:nvSpPr>
        <p:spPr>
          <a:xfrm>
            <a:off x="0" y="0"/>
            <a:ext cx="883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Robot Minion - Le concept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682359">
            <a:off x="7838464" y="3769314"/>
            <a:ext cx="1573846" cy="2227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9600" y="968375"/>
            <a:ext cx="3814349" cy="357471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246275" y="338292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800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… petite vidéo ? </a:t>
            </a:r>
            <a:endParaRPr/>
          </a:p>
        </p:txBody>
      </p:sp>
    </p:spTree>
  </p:cSld>
  <p:clrMapOvr>
    <a:masterClrMapping/>
  </p:clrMapOvr>
  <p:transition spd="med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621024">
            <a:off x="-344996" y="3907463"/>
            <a:ext cx="1594595" cy="207990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>
            <p:ph type="title"/>
          </p:nvPr>
        </p:nvSpPr>
        <p:spPr>
          <a:xfrm>
            <a:off x="0" y="0"/>
            <a:ext cx="883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Robot Minion - Le concept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93" name="Google Shape;93;p17" title="IMG_1690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83550" y="572700"/>
            <a:ext cx="4312576" cy="43754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94" name="Google Shape;94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682359">
            <a:off x="7838464" y="3769314"/>
            <a:ext cx="1573846" cy="2227546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11700" y="1152475"/>
            <a:ext cx="8520600" cy="25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>
                <a:latin typeface="Roboto Medium"/>
                <a:ea typeface="Roboto Medium"/>
                <a:cs typeface="Roboto Medium"/>
                <a:sym typeface="Roboto Medium"/>
              </a:rPr>
              <a:t>Un robot :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Roboto Medium"/>
              <a:buChar char="●"/>
            </a:pPr>
            <a:r>
              <a:rPr lang="fr">
                <a:latin typeface="Roboto Medium"/>
                <a:ea typeface="Roboto Medium"/>
                <a:cs typeface="Roboto Medium"/>
                <a:sym typeface="Roboto Medium"/>
              </a:rPr>
              <a:t>Simple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Char char="●"/>
            </a:pPr>
            <a:r>
              <a:rPr lang="fr">
                <a:latin typeface="Roboto Medium"/>
                <a:ea typeface="Roboto Medium"/>
                <a:cs typeface="Roboto Medium"/>
                <a:sym typeface="Roboto Medium"/>
              </a:rPr>
              <a:t>Attractif </a:t>
            </a:r>
            <a:br>
              <a:rPr lang="fr">
                <a:latin typeface="Roboto Medium"/>
                <a:ea typeface="Roboto Medium"/>
                <a:cs typeface="Roboto Medium"/>
                <a:sym typeface="Roboto Medium"/>
              </a:rPr>
            </a:br>
            <a:r>
              <a:rPr lang="fr" sz="1400">
                <a:latin typeface="Roboto Medium"/>
                <a:ea typeface="Roboto Medium"/>
                <a:cs typeface="Roboto Medium"/>
                <a:sym typeface="Roboto Medium"/>
              </a:rPr>
              <a:t>pour les plus petits</a:t>
            </a:r>
            <a:br>
              <a:rPr lang="fr" sz="1400">
                <a:latin typeface="Roboto Medium"/>
                <a:ea typeface="Roboto Medium"/>
                <a:cs typeface="Roboto Medium"/>
                <a:sym typeface="Roboto Medium"/>
              </a:rPr>
            </a:br>
            <a:r>
              <a:rPr lang="fr" sz="1400">
                <a:latin typeface="Roboto Medium"/>
                <a:ea typeface="Roboto Medium"/>
                <a:cs typeface="Roboto Medium"/>
                <a:sym typeface="Roboto Medium"/>
              </a:rPr>
              <a:t>comme  pour les plus grands</a:t>
            </a:r>
            <a:endParaRPr sz="1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Char char="●"/>
            </a:pPr>
            <a:r>
              <a:rPr lang="fr">
                <a:latin typeface="Roboto Medium"/>
                <a:ea typeface="Roboto Medium"/>
                <a:cs typeface="Roboto Medium"/>
                <a:sym typeface="Roboto Medium"/>
              </a:rPr>
              <a:t>Evolutif …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Char char="●"/>
            </a:pPr>
            <a:r>
              <a:rPr lang="fr">
                <a:latin typeface="Roboto Medium"/>
                <a:ea typeface="Roboto Medium"/>
                <a:cs typeface="Roboto Medium"/>
                <a:sym typeface="Roboto Medium"/>
              </a:rPr>
              <a:t>Modulable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621024">
            <a:off x="-344996" y="3907463"/>
            <a:ext cx="1594595" cy="207990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/>
          <p:nvPr>
            <p:ph type="title"/>
          </p:nvPr>
        </p:nvSpPr>
        <p:spPr>
          <a:xfrm>
            <a:off x="0" y="0"/>
            <a:ext cx="883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Un r</a:t>
            </a: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obot Minion - Historique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682359">
            <a:off x="7838464" y="3769314"/>
            <a:ext cx="1573846" cy="2227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248913">
            <a:off x="1221625" y="861876"/>
            <a:ext cx="4229825" cy="34980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520000" dist="180975">
              <a:srgbClr val="000000">
                <a:alpha val="50000"/>
              </a:srgbClr>
            </a:outerShdw>
          </a:effectLst>
        </p:spPr>
      </p:pic>
      <p:pic>
        <p:nvPicPr>
          <p:cNvPr id="104" name="Google Shape;104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63600" y="721050"/>
            <a:ext cx="4550874" cy="3779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280000" dist="180975">
              <a:srgbClr val="000000">
                <a:alpha val="50000"/>
              </a:srgbClr>
            </a:outerShdw>
          </a:effectLst>
        </p:spPr>
      </p:pic>
      <p:pic>
        <p:nvPicPr>
          <p:cNvPr id="105" name="Google Shape;105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98951" y="598100"/>
            <a:ext cx="3680175" cy="444318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400000" dist="209550">
              <a:srgbClr val="000000">
                <a:alpha val="50000"/>
              </a:srgbClr>
            </a:outerShdw>
          </a:effectLst>
        </p:spPr>
      </p:pic>
      <p:pic>
        <p:nvPicPr>
          <p:cNvPr id="106" name="Google Shape;106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44699" y="826863"/>
            <a:ext cx="5733375" cy="39028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400000" dist="114300">
              <a:srgbClr val="000000">
                <a:alpha val="10000"/>
              </a:srgbClr>
            </a:outerShdw>
          </a:effectLst>
        </p:spPr>
      </p:pic>
      <p:pic>
        <p:nvPicPr>
          <p:cNvPr id="107" name="Google Shape;107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972347" y="826875"/>
            <a:ext cx="5478877" cy="37796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000000" dist="209550">
              <a:srgbClr val="000000">
                <a:alpha val="50000"/>
              </a:srgbClr>
            </a:outerShdw>
          </a:effectLst>
        </p:spPr>
      </p:pic>
      <p:pic>
        <p:nvPicPr>
          <p:cNvPr id="108" name="Google Shape;108;p1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697884">
            <a:off x="1805950" y="706412"/>
            <a:ext cx="3281601" cy="4495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000000" dist="209550">
              <a:srgbClr val="000000">
                <a:alpha val="40000"/>
              </a:srgbClr>
            </a:outerShdw>
          </a:effectLst>
        </p:spPr>
      </p:pic>
      <p:pic>
        <p:nvPicPr>
          <p:cNvPr id="109" name="Google Shape;109;p18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 rot="238622">
            <a:off x="5208154" y="760675"/>
            <a:ext cx="2919719" cy="449567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400000" dist="14287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ransition spd="med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8750" y="2952904"/>
            <a:ext cx="2763300" cy="1556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1025" y="1556550"/>
            <a:ext cx="2044350" cy="1183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 txBox="1"/>
          <p:nvPr>
            <p:ph type="title"/>
          </p:nvPr>
        </p:nvSpPr>
        <p:spPr>
          <a:xfrm>
            <a:off x="0" y="0"/>
            <a:ext cx="883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Conception Mécanique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682359">
            <a:off x="7838464" y="3769314"/>
            <a:ext cx="1573846" cy="2227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621024">
            <a:off x="-344996" y="3907463"/>
            <a:ext cx="1594595" cy="207990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/>
        </p:nvSpPr>
        <p:spPr>
          <a:xfrm>
            <a:off x="3869825" y="1091000"/>
            <a:ext cx="3987000" cy="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●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Châssis</a:t>
            </a: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 en découpe laser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●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Supports moteurs en impression 3D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●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Moteur D37 12V CC</a:t>
            </a:r>
            <a:b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</a:b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100 tr/mn - 12Kg/cm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20" name="Google Shape;120;p19"/>
          <p:cNvSpPr txBox="1"/>
          <p:nvPr/>
        </p:nvSpPr>
        <p:spPr>
          <a:xfrm>
            <a:off x="3869825" y="2522950"/>
            <a:ext cx="3987000" cy="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●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Profils aluminium </a:t>
            </a:r>
            <a:r>
              <a:rPr lang="fr" sz="1200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15x15 ( 55cm )</a:t>
            </a:r>
            <a:endParaRPr sz="1200"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●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Chapeau et plateau en impression 3D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●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Epaule ( servo + roulements )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21" name="Google Shape;121;p19"/>
          <p:cNvSpPr txBox="1"/>
          <p:nvPr/>
        </p:nvSpPr>
        <p:spPr>
          <a:xfrm>
            <a:off x="3869825" y="3530125"/>
            <a:ext cx="3987000" cy="14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●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Oeil Diam 130mm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●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Bouche  :-)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22" name="Google Shape;122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65327" y="729975"/>
            <a:ext cx="1930022" cy="41629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2700" y="824050"/>
            <a:ext cx="5248998" cy="3552976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0"/>
          <p:cNvSpPr txBox="1"/>
          <p:nvPr>
            <p:ph type="title"/>
          </p:nvPr>
        </p:nvSpPr>
        <p:spPr>
          <a:xfrm>
            <a:off x="0" y="0"/>
            <a:ext cx="883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( Découpe Laser )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29" name="Google Shape;12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621024">
            <a:off x="-344996" y="3907463"/>
            <a:ext cx="1594595" cy="207990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/>
        </p:nvSpPr>
        <p:spPr>
          <a:xfrm>
            <a:off x="703475" y="1003800"/>
            <a:ext cx="39870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●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Dessin Vectoriel 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○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inkscape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○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format SVG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○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format DXF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31" name="Google Shape;131;p20"/>
          <p:cNvSpPr txBox="1"/>
          <p:nvPr/>
        </p:nvSpPr>
        <p:spPr>
          <a:xfrm>
            <a:off x="838425" y="2483275"/>
            <a:ext cx="39870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●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Logiciel Machine</a:t>
            </a: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○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RDWorks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○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Puissance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○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Vitesse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682359">
            <a:off x="7838464" y="3769314"/>
            <a:ext cx="1573846" cy="22275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6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2700" y="824050"/>
            <a:ext cx="5248998" cy="3552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621024">
            <a:off x="-344996" y="3907463"/>
            <a:ext cx="1594595" cy="2079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1" title="2023-10-03 08-45-04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78200" y="824050"/>
            <a:ext cx="5466376" cy="35529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000000" dist="114300">
              <a:srgbClr val="000000">
                <a:alpha val="40000"/>
              </a:srgbClr>
            </a:outerShdw>
          </a:effectLst>
        </p:spPr>
      </p:pic>
      <p:pic>
        <p:nvPicPr>
          <p:cNvPr id="140" name="Google Shape;140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1682359">
            <a:off x="7838464" y="3769314"/>
            <a:ext cx="1573846" cy="2227546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1"/>
          <p:cNvSpPr txBox="1"/>
          <p:nvPr>
            <p:ph type="title"/>
          </p:nvPr>
        </p:nvSpPr>
        <p:spPr>
          <a:xfrm>
            <a:off x="0" y="0"/>
            <a:ext cx="883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( Découpe Laser )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42" name="Google Shape;142;p21"/>
          <p:cNvSpPr txBox="1"/>
          <p:nvPr/>
        </p:nvSpPr>
        <p:spPr>
          <a:xfrm>
            <a:off x="703475" y="1003800"/>
            <a:ext cx="39870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●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Dessin Vectoriel 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○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inkscape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○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format SVG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○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format DXF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43" name="Google Shape;143;p21"/>
          <p:cNvSpPr txBox="1"/>
          <p:nvPr/>
        </p:nvSpPr>
        <p:spPr>
          <a:xfrm>
            <a:off x="838425" y="2483275"/>
            <a:ext cx="39870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●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Logiciel Machine 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○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RDWorks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○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Puissance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edium"/>
              <a:buChar char="○"/>
            </a:pPr>
            <a:r>
              <a:rPr lang="fr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Vitesse</a:t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